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8" d="100"/>
          <a:sy n="108" d="100"/>
        </p:scale>
        <p:origin x="1704" y="108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bl" userDrawn="1">
  <p:cSld name="Заголовок и таблиц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 bwMode="auto">
          <a:xfrm>
            <a:off x="457200" y="1600200"/>
            <a:ext cx="8229600" cy="4525963"/>
          </a:xfrm>
        </p:spPr>
        <p:txBody>
          <a:bodyPr/>
          <a:lstStyle/>
          <a:p>
            <a:pPr lvl="0">
              <a:defRPr/>
            </a:pPr>
            <a:endParaRPr lang="ru-RU"/>
          </a:p>
        </p:txBody>
      </p:sp>
      <p:sp>
        <p:nvSpPr>
          <p:cNvPr id="4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07635-F0E7-4C64-AF6F-EE108F91192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4">
            <a:lum/>
          </a:blip>
          <a:srcRect l="16666" t="0" r="16666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96370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endParaRPr lang="ru-RU" sz="1600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1600" b="1">
              <a:latin typeface="Times New Roman"/>
              <a:cs typeface="Times New Roman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endParaRPr lang="ru-RU" sz="2400" b="1">
              <a:latin typeface="Times New Roman"/>
              <a:cs typeface="Times New Roman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endParaRPr lang="ru-RU" sz="2400" b="1">
              <a:latin typeface="Times New Roman"/>
              <a:cs typeface="Times New Roman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sz="2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Состояние аварийности и производственного травматизма на поднадзорных объектах. Типичные нарушения обязательных требований, причины, факторы, способствующие возникновению случаев аварийности и травматизма</a:t>
            </a:r>
            <a:endParaRPr lang="ru-RU" sz="1600" b="1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sz="1600" b="1">
                <a:solidFill>
                  <a:srgbClr val="FF0000"/>
                </a:solidFill>
                <a:latin typeface="Times New Roman"/>
                <a:cs typeface="Times New Roman"/>
              </a:rPr>
              <a:t>		  </a:t>
            </a:r>
            <a:endParaRPr/>
          </a:p>
          <a:p>
            <a:pPr marL="0" indent="0" algn="ctr">
              <a:buNone/>
              <a:defRPr/>
            </a:pPr>
            <a:r>
              <a:rPr lang="ru-RU" sz="1600" b="1">
                <a:solidFill>
                  <a:srgbClr val="FF0000"/>
                </a:solidFill>
                <a:latin typeface="Times New Roman"/>
                <a:cs typeface="Times New Roman"/>
              </a:rPr>
              <a:t>		</a:t>
            </a:r>
            <a:endParaRPr lang="ru-RU" sz="1600"/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354360" y="6126163"/>
            <a:ext cx="84352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400" b="1">
                <a:latin typeface="Times New Roman"/>
                <a:cs typeface="Times New Roman"/>
              </a:rPr>
              <a:t>г. Якутск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591146503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2084048859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Анализ аварии и несчастных случаев.</a:t>
            </a:r>
            <a:endParaRPr sz="1600"/>
          </a:p>
        </p:txBody>
      </p:sp>
      <p:sp>
        <p:nvSpPr>
          <p:cNvPr id="2026341604" name="Прямоугольник 2"/>
          <p:cNvSpPr/>
          <p:nvPr/>
        </p:nvSpPr>
        <p:spPr bwMode="auto">
          <a:xfrm>
            <a:off x="395536" y="1628800"/>
            <a:ext cx="8367687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270716113" name=""/>
          <p:cNvSpPr/>
          <p:nvPr/>
        </p:nvSpPr>
        <p:spPr bwMode="auto">
          <a:xfrm flipH="0" flipV="0">
            <a:off x="331010" y="1367672"/>
            <a:ext cx="8766349" cy="5212440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показывают данные результатов расследования несчастных случаев, произошедших за период 2023-2025, значительное количество случаев произошли из-за:</a:t>
            </a:r>
            <a:endParaRPr sz="1400"/>
          </a:p>
          <a:p>
            <a:pPr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40%</a:t>
            </a: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— нарушение технологии производственного процесса</a:t>
            </a:r>
            <a:endParaRPr sz="1400"/>
          </a:p>
          <a:p>
            <a:pPr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40%</a:t>
            </a: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— неудовлетворительная организация производства</a:t>
            </a:r>
            <a:endParaRPr sz="1400"/>
          </a:p>
          <a:p>
            <a:pPr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20%</a:t>
            </a: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— нарушение дисциплины труда</a:t>
            </a:r>
            <a:endParaRPr sz="1400"/>
          </a:p>
          <a:p>
            <a:pPr>
              <a:defRPr/>
            </a:pPr>
            <a:endParaRPr sz="1400"/>
          </a:p>
          <a:p>
            <a:pPr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Типичные нарушения обязательных требований</a:t>
            </a:r>
            <a:endParaRPr sz="1400"/>
          </a:p>
          <a:p>
            <a:pPr>
              <a:defRPr/>
            </a:pPr>
            <a:endParaRPr sz="1400"/>
          </a:p>
          <a:p>
            <a:pPr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400" b="1" i="0" u="none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Нарушения ФЗ-116</a:t>
            </a:r>
            <a:endParaRPr sz="1400" b="1" i="0" u="none">
              <a:solidFill>
                <a:srgbClr val="000000"/>
              </a:solidFill>
              <a:latin typeface="Calibri Light"/>
              <a:ea typeface="Calibri Light"/>
              <a:cs typeface="Calibri Light"/>
            </a:endParaRPr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Ст. 9 — отсутствует соблюдение требований промышленной безопасности</a:t>
            </a:r>
            <a:endParaRPr sz="1400"/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Ст. 10 — отсутствие контроля за безопасным состоянием оборудования</a:t>
            </a:r>
            <a:endParaRPr sz="1400"/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Ст. 11 — нарушение подготовки работников и аттестации</a:t>
            </a:r>
            <a:endParaRPr sz="1400"/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Ст. 11 ч. 3 — отсутствие производственного контроля </a:t>
            </a: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1400"/>
          </a:p>
          <a:p>
            <a:pPr>
              <a:defRPr/>
            </a:pPr>
            <a:endParaRPr sz="1400"/>
          </a:p>
          <a:p>
            <a:pPr>
              <a:defRPr/>
            </a:pPr>
            <a:r>
              <a:rPr sz="1400" b="1" i="0" u="none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Нарушения ФНП</a:t>
            </a:r>
            <a:endParaRPr sz="1400" b="1" i="0" u="none">
              <a:solidFill>
                <a:srgbClr val="000000"/>
              </a:solidFill>
              <a:latin typeface="Calibri Light"/>
              <a:ea typeface="Calibri Light"/>
              <a:cs typeface="Calibri Light"/>
            </a:endParaRPr>
          </a:p>
          <a:p>
            <a:pPr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ФНП-507 (шахты):</a:t>
            </a: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нарушения порядка движения транспорта, паспортов крепления, требований к освещению.</a:t>
            </a:r>
            <a:endParaRPr sz="1400"/>
          </a:p>
          <a:p>
            <a:pPr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ФНП-428 (обогащение):</a:t>
            </a: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нарушения пылегазового режима, отсутствие аспирации.</a:t>
            </a:r>
            <a:endParaRPr sz="1400"/>
          </a:p>
          <a:p>
            <a:pPr>
              <a:defRPr/>
            </a:pPr>
            <a:endParaRPr sz="1400"/>
          </a:p>
          <a:p>
            <a:pPr>
              <a:defRPr/>
            </a:pPr>
            <a:r>
              <a:rPr sz="1400" b="1" i="0" u="none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Нарушения локальных инструкций</a:t>
            </a:r>
            <a:endParaRPr sz="1400" b="1" i="0" u="none">
              <a:solidFill>
                <a:srgbClr val="000000"/>
              </a:solidFill>
              <a:latin typeface="Calibri Light"/>
              <a:ea typeface="Calibri Light"/>
              <a:cs typeface="Calibri Light"/>
            </a:endParaRPr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Повторяющиеся нарушения по всем происшествиям:</a:t>
            </a:r>
            <a:endParaRPr sz="1400"/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контроля ИТР;</a:t>
            </a:r>
            <a:endParaRPr sz="1400"/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регламентов движения транспорта;</a:t>
            </a:r>
            <a:endParaRPr sz="1400"/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обучения работников фактическим видам работ;</a:t>
            </a:r>
            <a:endParaRPr sz="1400"/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формальные мероприятия по оценке рисков.</a:t>
            </a: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609504940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1039747916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Выводы</a:t>
            </a:r>
            <a:endParaRPr sz="1600"/>
          </a:p>
        </p:txBody>
      </p:sp>
      <p:sp>
        <p:nvSpPr>
          <p:cNvPr id="1528494457" name="Прямоугольник 2"/>
          <p:cNvSpPr/>
          <p:nvPr/>
        </p:nvSpPr>
        <p:spPr bwMode="auto">
          <a:xfrm>
            <a:off x="395536" y="1628800"/>
            <a:ext cx="8367687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251750833" name=""/>
          <p:cNvSpPr/>
          <p:nvPr/>
        </p:nvSpPr>
        <p:spPr bwMode="auto">
          <a:xfrm flipH="0" flipV="0">
            <a:off x="331010" y="1367672"/>
            <a:ext cx="8768869" cy="3505560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Характер аварийности и травматизма в 2025 году имеет </a:t>
            </a: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системный организационный характер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Все тяжёлые случаи связаны с отсутствием контроля со стороны ИТР и нарушением установленного порядка ведения работ.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двух случаях работники пострадали от </a:t>
            </a: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движущейся техники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что требует пересмотра схем движения, сигнализации и регламентов.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Отмечается </a:t>
            </a: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формальный характер оценки рисков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что является одной из ключевых причин неэффективности мероприятий по предотвращению травм.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Авария на ОФ «Нерюнгринская» выявила системные проблемы с эксплуатацией технологических систем (аспирация, вентиляция, контрольно-измерительной аппаратуры).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95071952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1117362148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Предложения по совершенствованию надзора и профилактики</a:t>
            </a:r>
            <a:endParaRPr sz="1600"/>
          </a:p>
        </p:txBody>
      </p:sp>
      <p:sp>
        <p:nvSpPr>
          <p:cNvPr id="901101401" name="Прямоугольник 2"/>
          <p:cNvSpPr/>
          <p:nvPr/>
        </p:nvSpPr>
        <p:spPr bwMode="auto">
          <a:xfrm>
            <a:off x="395536" y="1628800"/>
            <a:ext cx="8367687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2023725926" name=""/>
          <p:cNvSpPr/>
          <p:nvPr/>
        </p:nvSpPr>
        <p:spPr bwMode="auto">
          <a:xfrm flipH="0" flipV="0">
            <a:off x="331010" y="1367672"/>
            <a:ext cx="8771029" cy="253019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Провести тематические проверки по движению подземного транспорта и взаимодействию средств доставки.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Обязать организации переработать карты оценки рисков с учётом реальных опасностей.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Ввести обязательное требование обеспечения ПДМ средствами видеофиксации 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Ужесточить контроль за соблюдением требований нарядной системы.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Расширить практику профилактических визитов с использованием «Мобильного инспектора» — фото, видео, чек-листы, ВКС.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Усилить производство расследования всех случаев «наезда техникой» как инцидентов.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Проводить ежемесячные совместные совещания с ИТР предприятий о фактическом состоянии производственного контроля.</a:t>
            </a:r>
            <a:endParaRPr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1700" b="1">
                <a:latin typeface="Times New Roman"/>
                <a:cs typeface="Times New Roman"/>
              </a:rPr>
              <a:t>Поднадзорные объекты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395536" y="1628800"/>
            <a:ext cx="8359047" cy="4724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Управление по состоянию на 01.10.2025 года, осуществляет надзор за 14 организациями, эксплуатирующими 32 опасных производственных объектов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из них:</a:t>
            </a:r>
            <a:r>
              <a:rPr sz="16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1600"/>
          </a:p>
          <a:p>
            <a:pPr algn="just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-объектов добычи полезных ископаемых подземным способом – 3 (объекта I класса опасности);</a:t>
            </a:r>
            <a:endParaRPr sz="1600"/>
          </a:p>
          <a:p>
            <a:pPr algn="just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-объектов добычи полезных ископаемых открытым способом – 19; </a:t>
            </a:r>
            <a:endParaRPr sz="1600"/>
          </a:p>
          <a:p>
            <a:pPr algn="just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-обогатительных фабрик – 10.</a:t>
            </a:r>
            <a:endParaRPr sz="1600"/>
          </a:p>
          <a:p>
            <a:pPr lvl="0" algn="ctr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 I классу опасности относятся 3 ОПО. </a:t>
            </a:r>
            <a:endParaRPr sz="1600">
              <a:latin typeface="Times New Roman"/>
              <a:cs typeface="Times New Roman"/>
            </a:endParaRPr>
          </a:p>
          <a:p>
            <a:pPr lvl="0" algn="ctr">
              <a:defRPr/>
            </a:pPr>
            <a:endParaRPr sz="16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 9 месяцев 2025 Управлением проведены 146 проверок в режиме постоянного государственного надзора. </a:t>
            </a:r>
            <a:endParaRPr sz="1600"/>
          </a:p>
          <a:p>
            <a:pPr algn="just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Всего выявлено за 9 месяцев 2025 года 386 нарушений (в 2024 – 813).</a:t>
            </a:r>
            <a:endParaRPr sz="1600"/>
          </a:p>
          <a:p>
            <a:pPr algn="just">
              <a:defRPr/>
            </a:pPr>
            <a:endParaRPr sz="1600"/>
          </a:p>
          <a:p>
            <a:pPr algn="ctr"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Типовыми нарушениями являются:</a:t>
            </a:r>
            <a:endParaRPr sz="1600" b="1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низкое качество производственного контроля;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нарушения трудовой дисциплины;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или несоответствие технологической документации;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отступления от проектных решений;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низкий уровень знаний требований безопасности.</a:t>
            </a:r>
            <a:endParaRPr sz="1600"/>
          </a:p>
          <a:p>
            <a:pPr lvl="0" algn="ctr">
              <a:defRPr/>
            </a:pPr>
            <a:r>
              <a:rPr lang="ru-RU" sz="1600">
                <a:latin typeface="Times New Roman"/>
                <a:cs typeface="Times New Roman"/>
              </a:rPr>
              <a:t> </a:t>
            </a:r>
            <a:endParaRPr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38054851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240644250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1700" b="1">
                <a:latin typeface="Times New Roman"/>
                <a:cs typeface="Times New Roman"/>
              </a:rPr>
              <a:t>Аварийность и травматизм</a:t>
            </a:r>
            <a:endParaRPr/>
          </a:p>
        </p:txBody>
      </p:sp>
      <p:sp>
        <p:nvSpPr>
          <p:cNvPr id="881560959" name="Прямоугольник 2"/>
          <p:cNvSpPr/>
          <p:nvPr/>
        </p:nvSpPr>
        <p:spPr bwMode="auto">
          <a:xfrm>
            <a:off x="395536" y="1628800"/>
            <a:ext cx="8367327" cy="2537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Важнейшим показателем, оценивающим работу Ростехнадзора, является показатель уровня аварийности и травматизма на поднадзорных объектах.</a:t>
            </a:r>
            <a:endParaRPr sz="1600"/>
          </a:p>
          <a:p>
            <a:pPr algn="l">
              <a:defRPr/>
            </a:pPr>
            <a:endParaRPr sz="1600"/>
          </a:p>
          <a:p>
            <a:pPr algn="l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 итогам расследований несчастных случаев за </a:t>
            </a: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2025 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год произошла: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 авария</a:t>
            </a:r>
            <a:r>
              <a:rPr sz="1600"/>
              <a:t> и </a:t>
            </a: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 несчастных случая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из них: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261850" indent="-261850" algn="l">
              <a:buFont typeface="Arial"/>
              <a:buChar char="–"/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 смертельный</a:t>
            </a:r>
            <a:endParaRPr sz="1600"/>
          </a:p>
          <a:p>
            <a:pPr marL="261850" indent="-261850" algn="l">
              <a:buFont typeface="Arial"/>
              <a:buChar char="–"/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 тяжёлых</a:t>
            </a:r>
            <a:endParaRPr sz="1600"/>
          </a:p>
          <a:p>
            <a:pPr marL="261850" indent="-261850" algn="l">
              <a:buFont typeface="Arial"/>
              <a:buChar char="–"/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 групповой случай (в рамках аварии)</a:t>
            </a:r>
            <a:endParaRPr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30198016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177111314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1700" b="1">
                <a:latin typeface="Times New Roman"/>
                <a:cs typeface="Times New Roman"/>
              </a:rPr>
              <a:t>Аварийность и травматизм</a:t>
            </a:r>
            <a:endParaRPr/>
          </a:p>
        </p:txBody>
      </p:sp>
      <p:sp>
        <p:nvSpPr>
          <p:cNvPr id="2092770417" name="Прямоугольник 2"/>
          <p:cNvSpPr/>
          <p:nvPr/>
        </p:nvSpPr>
        <p:spPr bwMode="auto">
          <a:xfrm>
            <a:off x="395536" y="1628800"/>
            <a:ext cx="8367687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graphicFrame>
        <p:nvGraphicFramePr>
          <p:cNvPr id="1701142986" name=""/>
          <p:cNvGraphicFramePr>
            <a:graphicFrameLocks xmlns:a="http://schemas.openxmlformats.org/drawingml/2006/main"/>
          </p:cNvGraphicFramePr>
          <p:nvPr/>
        </p:nvGraphicFramePr>
        <p:xfrm>
          <a:off x="1334475" y="1367672"/>
          <a:ext cx="4522883" cy="4541519"/>
        </p:xfrm>
        <a:graphic>
          <a:graphicData uri="http://schemas.openxmlformats.org/drawingml/2006/table">
            <a:tbl>
              <a:tblPr firstRow="1" firstCol="1" lastRow="0" lastCol="0" bandRow="1" bandCol="0"/>
              <a:tblGrid>
                <a:gridCol w="635923"/>
                <a:gridCol w="3872576"/>
                <a:gridCol w="694049"/>
                <a:gridCol w="694049"/>
                <a:gridCol w="694700"/>
              </a:tblGrid>
              <a:tr h="360358"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sz="1400"/>
                    </a:p>
                  </a:txBody>
                  <a:tcPr marL="68580" marR="68580" marT="0" marB="0" anchor="t">
                    <a:lnL w="12699" algn="ctr"/>
                    <a:lnR w="12699" algn="ctr"/>
                    <a:lnT w="12699" algn="ctr"/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w="12699" algn="ctr"/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2023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w="12699" algn="ctr"/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w="12699" algn="ctr"/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w="12699" algn="ctr"/>
                    <a:lnB w="12699" algn="ctr"/>
                  </a:tcPr>
                </a:tc>
              </a:tr>
              <a:tr h="540537"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/>
                    </a:p>
                  </a:txBody>
                  <a:tcPr marL="68580" marR="68580" marT="0" marB="0" anchor="t">
                    <a:lnL w="12699" algn="ctr"/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  несчастных случаев со смертельным исходом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</a:tr>
              <a:tr h="360358"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sz="1400"/>
                    </a:p>
                  </a:txBody>
                  <a:tcPr marL="68580" marR="68580" marT="0" marB="0" anchor="t">
                    <a:lnL w="12699" algn="ctr"/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  групповых несчастных случаев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</a:tr>
              <a:tr h="540537"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sz="1400"/>
                    </a:p>
                  </a:txBody>
                  <a:tcPr marL="68580" marR="68580" marT="0" marB="0" anchor="t">
                    <a:lnL w="12699" algn="ctr"/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  несчастных случаев с тяжелым исходом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</a:tr>
              <a:tr h="360358"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sz="1400"/>
                    </a:p>
                  </a:txBody>
                  <a:tcPr marL="68580" marR="68580" marT="0" marB="0" anchor="t">
                    <a:lnL w="12699" algn="ctr"/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  аварий 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</a:tr>
              <a:tr h="360358"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sz="1400"/>
                    </a:p>
                  </a:txBody>
                  <a:tcPr marL="68580" marR="68580" marT="0" marB="0" anchor="t">
                    <a:lnL w="12699" algn="ctr"/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  инцидентов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</a:tr>
              <a:tr h="540537"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sz="1400"/>
                    </a:p>
                  </a:txBody>
                  <a:tcPr marL="68580" marR="68580" marT="0" marB="0" anchor="t">
                    <a:lnL w="12699" algn="ctr"/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  травмированных в результате аварий и несчастных случаев: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</a:tr>
              <a:tr h="360358"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7.1</a:t>
                      </a:r>
                      <a:endParaRPr sz="1400"/>
                    </a:p>
                  </a:txBody>
                  <a:tcPr marL="68580" marR="68580" marT="0" marB="0" anchor="t">
                    <a:lnL w="12699" algn="ctr"/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  из них со смертельным исходом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sz="1400" b="1"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 b="1"/>
                    </a:p>
                  </a:txBody>
                  <a:tcPr marL="68580" marR="68580" marT="0" marB="0" anchor="t">
                    <a:lnL algn="ctr">
                      <a:noFill/>
                    </a:lnL>
                    <a:lnR w="12699" algn="ctr"/>
                    <a:lnT algn="ctr">
                      <a:noFill/>
                    </a:lnT>
                    <a:lnB w="12699" algn="ctr"/>
                  </a:tcPr>
                </a:tc>
              </a:tr>
            </a:tbl>
          </a:graphicData>
        </a:graphic>
      </p:graphicFrame>
      <p:sp>
        <p:nvSpPr>
          <p:cNvPr id="1899495680" name=""/>
          <p:cNvSpPr/>
          <p:nvPr/>
        </p:nvSpPr>
        <p:spPr bwMode="auto">
          <a:xfrm flipH="0" flipV="0">
            <a:off x="207185" y="5387520"/>
            <a:ext cx="8745109" cy="1158600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2025 году в сравнении с 2024 годом увеличилось количество тяжелых случаев (+1) и произошла 1 авария.</a:t>
            </a: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1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Количество травмированных в 2025 году – 4 человек (в 2024 - 2). Рост тяжёлого травматизма связан с произошедшими несчастными случаями на шахтах ООО УК Колмар и обогатительной фабрике АО ХК Якутуголь.</a:t>
            </a:r>
            <a:endParaRPr sz="1400"/>
          </a:p>
          <a:p>
            <a:pPr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 объектах II класса опасности по сравнению с 2024 годом произошла 1 авария с групповым случаем.</a:t>
            </a: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06470987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1067084010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Анализ аварии и несчастных случаев.</a:t>
            </a:r>
            <a:endParaRPr sz="1600"/>
          </a:p>
        </p:txBody>
      </p:sp>
      <p:sp>
        <p:nvSpPr>
          <p:cNvPr id="1283510523" name="Прямоугольник 2"/>
          <p:cNvSpPr/>
          <p:nvPr/>
        </p:nvSpPr>
        <p:spPr bwMode="auto">
          <a:xfrm>
            <a:off x="395536" y="1628800"/>
            <a:ext cx="8367687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011370740" name=""/>
          <p:cNvSpPr/>
          <p:nvPr/>
        </p:nvSpPr>
        <p:spPr bwMode="auto">
          <a:xfrm flipH="0" flipV="0">
            <a:off x="331010" y="1628799"/>
            <a:ext cx="8747989" cy="3505560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 algn="ctr"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Авария на АО ХК «Якутуголь» ОФ «Нерюнгринская» (07.05.2025)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Взрыв метано-воздушной смеси в корпусе СГП, последующее распространение взрыва, разрушения и задымление.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Пострадали 4 человека, один из них умер в больнице.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Основные нарушения:</a:t>
            </a:r>
            <a:endParaRPr sz="1600" b="1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проветривания силосов;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неработающая аспирация;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накопление угольной пыли;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нарушения пылегазового режима;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производственного контроля.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Причины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нарушение технологии + неудовлетворительная организация производства.</a:t>
            </a:r>
            <a:endParaRPr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11187312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1070884682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Анализ аварии и несчастных случаев.</a:t>
            </a:r>
            <a:endParaRPr sz="1600"/>
          </a:p>
        </p:txBody>
      </p:sp>
      <p:sp>
        <p:nvSpPr>
          <p:cNvPr id="658790242" name="Прямоугольник 2"/>
          <p:cNvSpPr/>
          <p:nvPr/>
        </p:nvSpPr>
        <p:spPr bwMode="auto">
          <a:xfrm>
            <a:off x="395536" y="1628800"/>
            <a:ext cx="8367687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310084971" name=""/>
          <p:cNvSpPr/>
          <p:nvPr/>
        </p:nvSpPr>
        <p:spPr bwMode="auto">
          <a:xfrm flipH="0" flipV="0">
            <a:off x="331010" y="1628799"/>
            <a:ext cx="8751229" cy="4237080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Тяжёлый несчастный случай, произошедший на АО «ГОК «Инаглинский» (25.04.2025)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Пострадавший — горномонтажник подземный. Получил множественные травмы при наезде погрузочно-доставочной машины Sandvik LS-170 в путевом штреке Д-19.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Нарушения </a:t>
            </a:r>
            <a:endParaRPr sz="1600" b="1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Одновременное 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движение монорельсового транспорта и самоходной ПДМ в одной выработке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—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прямое нарушение ФНП (п. 280 ФНП в угольных шахтах).</a:t>
            </a: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контроля ИТР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(диспетчер, начальник участка, помощник начальника участка, горный мастер).</a:t>
            </a: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Нарушение производственной дисциплины водителем ПДМ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— отсутствие сигналов, управление без обеспечения видимости и дистанции.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Машина имела неисправности (не работающие фары), о которых машинист не сообщил.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Нарушения трудового законодательства, ФЗ-116 и системы нарядов.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Основная </a:t>
            </a: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причина 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— неудовлетворительная организация производства работ (ст. 22, 214 ТК РФ, ст. 9 ФЗ-116, п. 280 ФНП).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35476637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2011536867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Анализ аварии и несчастных случаев.</a:t>
            </a:r>
            <a:endParaRPr sz="1600"/>
          </a:p>
        </p:txBody>
      </p:sp>
      <p:sp>
        <p:nvSpPr>
          <p:cNvPr id="385150514" name="Прямоугольник 2"/>
          <p:cNvSpPr/>
          <p:nvPr/>
        </p:nvSpPr>
        <p:spPr bwMode="auto">
          <a:xfrm>
            <a:off x="395536" y="1628800"/>
            <a:ext cx="8367687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251963019" name=""/>
          <p:cNvSpPr/>
          <p:nvPr/>
        </p:nvSpPr>
        <p:spPr bwMode="auto">
          <a:xfrm flipH="0" flipV="0">
            <a:off x="331010" y="1628799"/>
            <a:ext cx="8755549" cy="301787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Тяжёлый несчастный случай, произошедший на АО «ГОК «Денисовский» (24.06.2025)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Пострадавший оказался под обрушением горной массы с борта при осмотре комбайна.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1600"/>
          </a:p>
          <a:p>
            <a:pPr>
              <a:defRPr/>
            </a:pP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Нарушения 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измерения и осмотры выполнялись в зоне без крепления;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контроля ИТР;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нарушение паспортов крепления;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игнорирование признаков изменения горного давления.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Причина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неудовлетворительная организация работ.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14714481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973052552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Анализ аварии и несчастных случаев.</a:t>
            </a:r>
            <a:endParaRPr sz="1600"/>
          </a:p>
        </p:txBody>
      </p:sp>
      <p:sp>
        <p:nvSpPr>
          <p:cNvPr id="2064739391" name="Прямоугольник 2"/>
          <p:cNvSpPr/>
          <p:nvPr/>
        </p:nvSpPr>
        <p:spPr bwMode="auto">
          <a:xfrm>
            <a:off x="395536" y="1628800"/>
            <a:ext cx="8367687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889562741" name=""/>
          <p:cNvSpPr/>
          <p:nvPr/>
        </p:nvSpPr>
        <p:spPr bwMode="auto">
          <a:xfrm flipH="0" flipV="0">
            <a:off x="331010" y="1628799"/>
            <a:ext cx="8759149" cy="277403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Смертельный несчастный случай, произошедший на АО «ГОК «Денисовский» (07.08.2025)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Электрослесарь был затянут в подземную дробилку-питатель. 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Нарушения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работник выполнял работы вне своей профессии;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нет обучения, проверки знаний, инструктажа;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оператора дробилки;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защиты и блокировок.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Причина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нарушение технологии + отсутствие контроля ИТР.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67543723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2136025422" name="Rectangle 2"/>
          <p:cNvSpPr txBox="1">
            <a:spLocks noChangeArrowheads="1"/>
          </p:cNvSpPr>
          <p:nvPr/>
        </p:nvSpPr>
        <p:spPr bwMode="auto"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ctr" defTabSz="9144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Анализ аварии и несчастных случаев.</a:t>
            </a:r>
            <a:endParaRPr sz="1600"/>
          </a:p>
        </p:txBody>
      </p:sp>
      <p:sp>
        <p:nvSpPr>
          <p:cNvPr id="1071985785" name="Прямоугольник 2"/>
          <p:cNvSpPr/>
          <p:nvPr/>
        </p:nvSpPr>
        <p:spPr bwMode="auto">
          <a:xfrm>
            <a:off x="395536" y="1628800"/>
            <a:ext cx="8367687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222784282" name=""/>
          <p:cNvSpPr/>
          <p:nvPr/>
        </p:nvSpPr>
        <p:spPr bwMode="auto">
          <a:xfrm flipH="0" flipV="0">
            <a:off x="331010" y="1628799"/>
            <a:ext cx="8762749" cy="326171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Тяжёлый несчастный случай, произошедший на АО «ГОК «Инаглинский» (20.09.2025)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Пострадавший ИТР получил тяжелые травмы (потеря ноги) при наезде фронтального погрузчика на него.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Нарушения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контроля зоны работы техники;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передвижение работников в опасной зоне (зоне погрузки);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системы сигнализации и связи;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нарушение инструкций водителя погрузчика;</a:t>
            </a:r>
            <a:endParaRPr sz="1600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отсутствие регламента движения на складе.</a:t>
            </a:r>
            <a:endParaRPr sz="1600"/>
          </a:p>
          <a:p>
            <a:pPr>
              <a:defRPr/>
            </a:pPr>
            <a:endParaRPr sz="1600"/>
          </a:p>
          <a:p>
            <a:pPr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Причина</a:t>
            </a:r>
            <a:r>
              <a:rPr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нарушение технологии + низкий производственный контроль.</a:t>
            </a:r>
            <a:endParaRPr sz="16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0</TotalTime>
  <Words>0</Words>
  <Application>R7-Office/2024.1.1.375</Application>
  <DocSecurity>0</DocSecurity>
  <PresentationFormat>Экран (4:3)</PresentationFormat>
  <Paragraphs>0</Paragraphs>
  <Slides>12</Slides>
  <Notes>12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Роева Ирина Валерьевна</dc:creator>
  <cp:keywords/>
  <dc:description/>
  <dc:identifier/>
  <dc:language/>
  <cp:lastModifiedBy>Евгений Ч.</cp:lastModifiedBy>
  <cp:revision>212</cp:revision>
  <dcterms:created xsi:type="dcterms:W3CDTF">2018-07-25T06:35:57Z</dcterms:created>
  <dcterms:modified xsi:type="dcterms:W3CDTF">2025-11-24T12:06:23Z</dcterms:modified>
  <cp:category/>
  <cp:contentStatus/>
  <cp:version/>
</cp:coreProperties>
</file>